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95" r:id="rId5"/>
    <p:sldId id="259" r:id="rId6"/>
    <p:sldId id="261" r:id="rId7"/>
    <p:sldId id="297" r:id="rId8"/>
    <p:sldId id="298" r:id="rId9"/>
    <p:sldId id="296" r:id="rId10"/>
    <p:sldId id="300" r:id="rId11"/>
    <p:sldId id="301" r:id="rId12"/>
    <p:sldId id="299" r:id="rId13"/>
    <p:sldId id="302" r:id="rId14"/>
    <p:sldId id="303" r:id="rId15"/>
    <p:sldId id="305" r:id="rId16"/>
    <p:sldId id="306" r:id="rId17"/>
    <p:sldId id="307" r:id="rId18"/>
    <p:sldId id="304" r:id="rId19"/>
    <p:sldId id="308" r:id="rId20"/>
    <p:sldId id="309" r:id="rId21"/>
    <p:sldId id="310" r:id="rId22"/>
    <p:sldId id="31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7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B5ED39-6B93-4288-97ED-23C733413574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46F8CD-D403-4D20-97CF-46F29213C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sa.gov.ru/" TargetMode="External"/><Relationship Id="rId2" Type="http://schemas.openxmlformats.org/officeDocument/2006/relationships/hyperlink" Target="http://akot.rosmintru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85860"/>
            <a:ext cx="7058084" cy="24288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Специальная оценка условий труда. Выбираем </a:t>
            </a:r>
            <a:r>
              <a:rPr lang="ru-RU" sz="3200" dirty="0" err="1" smtClean="0"/>
              <a:t>бизнес-ориентированного</a:t>
            </a:r>
            <a:r>
              <a:rPr lang="ru-RU" sz="3200" dirty="0" smtClean="0"/>
              <a:t> подрядчика.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42852"/>
            <a:ext cx="7143800" cy="68103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2D7744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ОБЩЕСТВО С ОГРАНИЧЕННОЙ ОТВЕТСТВЕННОСТЬЮ</a:t>
            </a:r>
            <a:endParaRPr lang="ru-RU" dirty="0" smtClean="0">
              <a:solidFill>
                <a:srgbClr val="2D7744"/>
              </a:solidFill>
            </a:endParaRPr>
          </a:p>
          <a:p>
            <a:pPr algn="ctr"/>
            <a:r>
              <a:rPr lang="ru-RU" u="sng" dirty="0" smtClean="0">
                <a:solidFill>
                  <a:srgbClr val="2D7744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«ЭКСПЕРТНЫЙ ЦЕНТР СПЕЦИАЛЬНОЙ ОЦЕНКИ УСЛОВИЙ ТРУДА»</a:t>
            </a:r>
            <a:endParaRPr lang="ru-RU" u="sng" dirty="0" smtClean="0">
              <a:solidFill>
                <a:srgbClr val="2D7744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266148"/>
            <a:ext cx="1631992" cy="159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372200" y="4149080"/>
            <a:ext cx="2592288" cy="432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b="1" i="1" dirty="0" smtClean="0">
                <a:solidFill>
                  <a:srgbClr val="2D7744"/>
                </a:solidFill>
              </a:rPr>
              <a:t>Алексей Сидоров</a:t>
            </a:r>
            <a:endParaRPr kumimoji="0" lang="ru-RU" sz="1800" b="1" i="1" strike="noStrike" kern="1200" cap="none" spc="0" normalizeH="0" baseline="0" noProof="0" dirty="0" smtClean="0">
              <a:ln>
                <a:noFill/>
              </a:ln>
              <a:solidFill>
                <a:srgbClr val="2D77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b="1" dirty="0" smtClean="0"/>
              <a:t>Общение с компанией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При общении с представителем компании необходимо спросить следующее: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Будет ли выезд эксперта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Какие измерения и исследования Вы будете проводить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 вы считаете аналогичные рабочие места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Оформляете ли Вы декларацию на рабочие места со 2ым классом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Можно ли приехать к вам в офис посмотреть лабораторию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Предоставьте свидетельства о поверке оборудования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634082"/>
          </a:xfrm>
        </p:spPr>
        <p:txBody>
          <a:bodyPr/>
          <a:lstStyle/>
          <a:p>
            <a:r>
              <a:rPr lang="ru-RU" b="1" dirty="0" smtClean="0"/>
              <a:t>Лаборатория</a:t>
            </a:r>
            <a:endParaRPr lang="ru-RU" b="1" dirty="0"/>
          </a:p>
        </p:txBody>
      </p:sp>
      <p:pic>
        <p:nvPicPr>
          <p:cNvPr id="6150" name="Picture 6" descr="C:\Users\user\Downloads\IMG_0138-11-04-19-08-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360374" cy="2520280"/>
          </a:xfrm>
          <a:prstGeom prst="rect">
            <a:avLst/>
          </a:prstGeom>
          <a:noFill/>
        </p:spPr>
      </p:pic>
      <p:pic>
        <p:nvPicPr>
          <p:cNvPr id="6152" name="Picture 8" descr="C:\Users\user\Downloads\IMG_0135-11-04-19-08-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3899926" cy="2924944"/>
          </a:xfrm>
          <a:prstGeom prst="rect">
            <a:avLst/>
          </a:prstGeom>
          <a:noFill/>
        </p:spPr>
      </p:pic>
      <p:pic>
        <p:nvPicPr>
          <p:cNvPr id="6153" name="Picture 9" descr="C:\Users\user\Downloads\IMG_0134-11-04-19-08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384376" cy="2538282"/>
          </a:xfrm>
          <a:prstGeom prst="rect">
            <a:avLst/>
          </a:prstGeom>
          <a:noFill/>
        </p:spPr>
      </p:pic>
      <p:pic>
        <p:nvPicPr>
          <p:cNvPr id="6154" name="Picture 10" descr="C:\Users\user\Desktop\Приборы лаборатор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60648"/>
            <a:ext cx="3872491" cy="2564962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5661248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b="1" dirty="0" smtClean="0"/>
              <a:t>Образец свидетельства о поверке оборудования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361" y="1600200"/>
            <a:ext cx="340327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/>
              <a:t>Заключение</a:t>
            </a:r>
            <a:r>
              <a:rPr lang="ru-RU" dirty="0" smtClean="0"/>
              <a:t> </a:t>
            </a:r>
            <a:r>
              <a:rPr lang="ru-RU" b="1" dirty="0" smtClean="0"/>
              <a:t>договора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Предмет договора.</a:t>
            </a:r>
          </a:p>
          <a:p>
            <a:pPr algn="just">
              <a:buNone/>
            </a:pPr>
            <a:r>
              <a:rPr lang="x-none" smtClean="0"/>
              <a:t>1.</a:t>
            </a:r>
            <a:r>
              <a:rPr lang="ru-RU" dirty="0" smtClean="0"/>
              <a:t>1.</a:t>
            </a:r>
            <a:r>
              <a:rPr lang="x-none" smtClean="0"/>
              <a:t> Исполнитель обязуется выполнить в соответствии с требованиями и условиями настоящего Договора и своевременно сдать Заказчику, а последний обязуется принять и оплатить </a:t>
            </a:r>
            <a:r>
              <a:rPr lang="ru-RU" dirty="0" smtClean="0"/>
              <a:t>мероприятия по проведению</a:t>
            </a:r>
            <a:r>
              <a:rPr lang="x-none" smtClean="0"/>
              <a:t> специальной оценк</a:t>
            </a:r>
            <a:r>
              <a:rPr lang="ru-RU" dirty="0" smtClean="0"/>
              <a:t>и</a:t>
            </a:r>
            <a:r>
              <a:rPr lang="x-none" smtClean="0"/>
              <a:t> условий труда на </a:t>
            </a:r>
            <a:r>
              <a:rPr lang="ru-RU" dirty="0" smtClean="0"/>
              <a:t>100</a:t>
            </a:r>
            <a:r>
              <a:rPr lang="x-none" smtClean="0"/>
              <a:t> (</a:t>
            </a:r>
            <a:r>
              <a:rPr lang="ru-RU" dirty="0" smtClean="0"/>
              <a:t>ста) </a:t>
            </a:r>
            <a:r>
              <a:rPr lang="x-none" smtClean="0"/>
              <a:t>рабочих местах </a:t>
            </a:r>
            <a:r>
              <a:rPr lang="ru-RU" dirty="0" smtClean="0"/>
              <a:t>Заказчика</a:t>
            </a:r>
            <a:r>
              <a:rPr lang="x-none" smtClean="0"/>
              <a:t> в соответствии с предоставленным перечнем (с учетом аналогии</a:t>
            </a:r>
            <a:r>
              <a:rPr lang="ru-RU" dirty="0" smtClean="0"/>
              <a:t>)</a:t>
            </a:r>
            <a:r>
              <a:rPr lang="x-none" smtClean="0"/>
              <a:t>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1.2. Мероприятия по проведению специальной оценки условий труда оказываются в соответствии с требованиями Федерального закона «О специальной оценке условий труда» № 426-ФЗ от 28.12.2013 г. (далее «Действующий Закон») и иными действующими нормативными актами.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 договора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Срок оказания услуг</a:t>
            </a:r>
          </a:p>
          <a:p>
            <a:r>
              <a:rPr lang="ru-RU" dirty="0" smtClean="0"/>
              <a:t>Гарантия </a:t>
            </a:r>
            <a:r>
              <a:rPr lang="ru-RU" dirty="0" smtClean="0"/>
              <a:t>на результаты – 5 лет</a:t>
            </a:r>
          </a:p>
          <a:p>
            <a:r>
              <a:rPr lang="ru-RU" dirty="0" smtClean="0"/>
              <a:t>Ответственность исполнителя</a:t>
            </a:r>
          </a:p>
          <a:p>
            <a:r>
              <a:rPr lang="ru-RU" dirty="0" smtClean="0"/>
              <a:t>Выгрузка отчета во ФГИС и предоставление этой информации заказчику</a:t>
            </a:r>
          </a:p>
          <a:p>
            <a:r>
              <a:rPr lang="ru-RU" dirty="0" smtClean="0"/>
              <a:t>Техническое задание</a:t>
            </a:r>
          </a:p>
          <a:p>
            <a:r>
              <a:rPr lang="ru-RU" dirty="0" smtClean="0"/>
              <a:t>Калькуляция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/>
              <a:t>Пример калькуляции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467600" cy="442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Проведение СОУТ и получение результатов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Выезд эксперта – при себе необходимо иметь сертификат эксперта, приборы с поверкой</a:t>
            </a:r>
          </a:p>
          <a:p>
            <a:r>
              <a:rPr lang="ru-RU" dirty="0" smtClean="0"/>
              <a:t>Оформление результатов – сертификат эксперта-оформителя (если они разные)</a:t>
            </a:r>
          </a:p>
          <a:p>
            <a:r>
              <a:rPr lang="ru-RU" dirty="0" smtClean="0"/>
              <a:t>Предоставление материалов СОУТ в электронном виде на проверку (проверяйте карты, реквизиты компании, название должностей ,ФИО сотрудников, </a:t>
            </a:r>
            <a:r>
              <a:rPr lang="ru-RU" dirty="0" err="1" smtClean="0"/>
              <a:t>СНИЛСы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Получение материалов на бумажном носителе, утверждение результатов СОУТ, выгрузка отчета во ФГИС Минтруда (получите подтверждение от компании), подача декларации в </a:t>
            </a:r>
            <a:r>
              <a:rPr lang="ru-RU" dirty="0" err="1" smtClean="0"/>
              <a:t>Госинспекцию</a:t>
            </a:r>
            <a:r>
              <a:rPr lang="ru-RU" dirty="0" smtClean="0"/>
              <a:t> труда.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факторы на которых экономят компании при проведении СОУТ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Неквалифицированный персонал</a:t>
            </a:r>
          </a:p>
          <a:p>
            <a:r>
              <a:rPr lang="ru-RU" dirty="0" smtClean="0"/>
              <a:t>У компании отсутствует необходимое оборудование</a:t>
            </a:r>
          </a:p>
          <a:p>
            <a:r>
              <a:rPr lang="ru-RU" dirty="0" smtClean="0"/>
              <a:t>В области аккредитации компании </a:t>
            </a:r>
            <a:r>
              <a:rPr lang="ru-RU" dirty="0" smtClean="0"/>
              <a:t>отсутствуют все </a:t>
            </a:r>
            <a:r>
              <a:rPr lang="ru-RU" dirty="0" smtClean="0"/>
              <a:t>необходимые методики измерений и исследований</a:t>
            </a:r>
          </a:p>
          <a:p>
            <a:r>
              <a:rPr lang="ru-RU" dirty="0" smtClean="0"/>
              <a:t>Эксперты компании не выезжают к заказчику</a:t>
            </a:r>
          </a:p>
          <a:p>
            <a:r>
              <a:rPr lang="ru-RU" dirty="0" smtClean="0"/>
              <a:t>Эксперты компании не проводят никаких измерений, обосновывая тем, что никаких вредных факторов не идентифицировано</a:t>
            </a:r>
          </a:p>
          <a:p>
            <a:r>
              <a:rPr lang="ru-RU" dirty="0" smtClean="0"/>
              <a:t>Компания не выгружает отчет о СОУТ во ФГИС Минтруда России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Интервью В.А. Коржа «Новое в правилах СОУТ»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Кроме того, возможно уже в этом году признавать достоверными будут только результаты СОУТ, внесенные в Федеральную информационную систему учета результатов проведения СОУТ. Соответствующий законопроект готовит Минтруд РФ.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настоящее время министерство в режиме предостережений напоминает о недопустимости нарушения закона, вовлекая все сегменты экономики в процесс оценки. Но когда закон о единой системе учета результатов примут — штрафов избежать не удастся.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 этом и многом другом в интервью Ассоциации «ЭТАЛОН» рассказал директор Департамента условий и охраны труда Минтруда РФ Корж Валерий Анатольевич.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Письмо ФГБУ «ВНИИ охраны и экономики труда» о стоимости СОУТ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3362449" cy="505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Специальная оценка условий труда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1. Специальная оценка условий труда (СОУТ) – это единый комплекс процедур, выполняемых последовательно и направленных на выявление и оценку уровня влияния опасных и вредных факторов производственной среды в ходе трудового процесса на сотрудников.</a:t>
            </a:r>
          </a:p>
          <a:p>
            <a:pPr>
              <a:buNone/>
            </a:pPr>
            <a:r>
              <a:rPr lang="ru-RU" dirty="0" smtClean="0"/>
              <a:t>    2. По результатам проведения специальной оценки условий труда устанавливаются классы (подклассы) условий труда на рабочих местах.</a:t>
            </a:r>
          </a:p>
          <a:p>
            <a:pPr>
              <a:buNone/>
            </a:pPr>
            <a:r>
              <a:rPr lang="ru-RU" dirty="0" smtClean="0"/>
              <a:t>    3. Специальная оценка условий труда не проводится в отношении условий труда надомников, дистанционных работников и работников, вступивших в трудовые отношения с работодателями - физическими лицами, не являющимися индивидуальными предпринимателями, или с работодателями - религиозными организациями, зарегистрированными в соответствии с федеральным законом.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Нарушение юридическим лицом установленного порядка проведения специальной оценки условий труда на рабочих местах или ее не проведение: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административная ответственность за не проведение специальной оценки условий труда установлена статьей 5.27.1 </a:t>
            </a:r>
            <a:r>
              <a:rPr lang="ru-RU" sz="2000" b="1" dirty="0" err="1" smtClean="0"/>
              <a:t>КоАП</a:t>
            </a:r>
            <a:r>
              <a:rPr lang="ru-RU" sz="2000" b="1" dirty="0" smtClean="0"/>
              <a:t> РФ</a:t>
            </a:r>
          </a:p>
          <a:p>
            <a:pPr lvl="0"/>
            <a:r>
              <a:rPr lang="ru-RU" b="1" dirty="0" smtClean="0"/>
              <a:t>для юридического лица: </a:t>
            </a:r>
          </a:p>
          <a:p>
            <a:pPr>
              <a:buNone/>
            </a:pPr>
            <a:r>
              <a:rPr lang="ru-RU" dirty="0" smtClean="0"/>
              <a:t>-  штраф от 60 до 80 тыс. рублей;</a:t>
            </a:r>
          </a:p>
          <a:p>
            <a:pPr>
              <a:buNone/>
            </a:pPr>
            <a:r>
              <a:rPr lang="ru-RU" dirty="0" smtClean="0"/>
              <a:t>-  штраф от 100 до 200 тыс. рублей или приостановление деятельности до 90 суток (при повторном нарушении); </a:t>
            </a:r>
          </a:p>
          <a:p>
            <a:pPr lvl="0"/>
            <a:r>
              <a:rPr lang="ru-RU" b="1" dirty="0" smtClean="0"/>
              <a:t>для должностного лица: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штраф от 5 до 10 тыс. рублей; </a:t>
            </a:r>
          </a:p>
          <a:p>
            <a:pPr>
              <a:buNone/>
            </a:pPr>
            <a:r>
              <a:rPr lang="ru-RU" dirty="0" smtClean="0"/>
              <a:t>- штраф от 30 до 40 тыс. рублей или дисквалификация на срок от 1 до 3-х лет (при повторном нарушении).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78098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200" b="1" cap="none" dirty="0" smtClean="0">
                <a:latin typeface="Times New Roman" pitchFamily="18" charset="0"/>
                <a:cs typeface="Times New Roman" pitchFamily="18" charset="0"/>
              </a:rPr>
              <a:t>Дополнительные тарифы страховых взносов в Пенсионный фонд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Класс условий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Подкласс условий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Дополнительный тариф страхового взноса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Опасный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8 % </a:t>
                      </a:r>
                    </a:p>
                  </a:txBody>
                  <a:tcPr horzOverflow="overflow"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Вредный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7 % </a:t>
                      </a:r>
                    </a:p>
                  </a:txBody>
                  <a:tcPr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6 %</a:t>
                      </a:r>
                    </a:p>
                  </a:txBody>
                  <a:tcPr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4 %</a:t>
                      </a:r>
                    </a:p>
                  </a:txBody>
                  <a:tcPr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2 %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Допустимый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Оптимальный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4261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ООО «Экспертный центр СОУТ»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400" i="1" dirty="0" smtClean="0"/>
              <a:t>тел: +7(495)508-20-50, </a:t>
            </a:r>
            <a:r>
              <a:rPr lang="en-US" sz="2400" i="1" dirty="0" smtClean="0"/>
              <a:t>www</a:t>
            </a:r>
            <a:r>
              <a:rPr lang="ru-RU" sz="2400" i="1" dirty="0" smtClean="0"/>
              <a:t>.</a:t>
            </a:r>
            <a:r>
              <a:rPr lang="en-US" sz="2400" i="1" dirty="0" err="1" smtClean="0"/>
              <a:t>esout</a:t>
            </a:r>
            <a:r>
              <a:rPr lang="ru-RU" sz="2400" i="1" dirty="0" smtClean="0"/>
              <a:t>.</a:t>
            </a:r>
            <a:r>
              <a:rPr lang="en-US" sz="2400" i="1" dirty="0" err="1" smtClean="0"/>
              <a:t>ru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06896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852936"/>
            <a:ext cx="7632848" cy="100811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36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13176"/>
            <a:ext cx="1631992" cy="159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Регулирование специальной оценки условий труда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39552" y="2348880"/>
            <a:ext cx="3528392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2564904"/>
            <a:ext cx="27363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Трудовой кодекс РФ (</a:t>
            </a:r>
            <a:r>
              <a:rPr lang="ru-RU" sz="3200" dirty="0" smtClean="0"/>
              <a:t>ФЗ</a:t>
            </a:r>
            <a:r>
              <a:rPr lang="ru-RU" sz="2800" dirty="0" smtClean="0"/>
              <a:t> </a:t>
            </a:r>
            <a:r>
              <a:rPr lang="en-US" sz="2800" dirty="0" smtClean="0"/>
              <a:t>N 197</a:t>
            </a:r>
            <a:r>
              <a:rPr lang="ru-RU" sz="2800" dirty="0" smtClean="0"/>
              <a:t> от 30.12.2001)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860032" y="2204864"/>
            <a:ext cx="3456384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92080" y="2492896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ФЗ от 28.12.2013 </a:t>
            </a:r>
            <a:r>
              <a:rPr lang="en-US" sz="2400" dirty="0" smtClean="0"/>
              <a:t>N </a:t>
            </a:r>
            <a:r>
              <a:rPr lang="ru-RU" sz="2400" dirty="0" smtClean="0"/>
              <a:t>426-ФЗ «О специальной оценке условий труда»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Выбор подрядчика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56792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Аккредитация компании и экспертов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556792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Общение с компанией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1556792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Заключение договора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3933056"/>
            <a:ext cx="61926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Проведение СОУТ и получение результатов</a:t>
            </a:r>
            <a:endParaRPr lang="ru-RU" b="1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>
            <a:stCxn id="4" idx="3"/>
            <a:endCxn id="5" idx="1"/>
          </p:cNvCxnSpPr>
          <p:nvPr/>
        </p:nvCxnSpPr>
        <p:spPr>
          <a:xfrm>
            <a:off x="2843808" y="213285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3"/>
            <a:endCxn id="6" idx="1"/>
          </p:cNvCxnSpPr>
          <p:nvPr/>
        </p:nvCxnSpPr>
        <p:spPr>
          <a:xfrm>
            <a:off x="5724128" y="213285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  <a:endCxn id="7" idx="0"/>
          </p:cNvCxnSpPr>
          <p:nvPr/>
        </p:nvCxnSpPr>
        <p:spPr>
          <a:xfrm>
            <a:off x="1763688" y="2708920"/>
            <a:ext cx="28803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  <a:endCxn id="7" idx="0"/>
          </p:cNvCxnSpPr>
          <p:nvPr/>
        </p:nvCxnSpPr>
        <p:spPr>
          <a:xfrm>
            <a:off x="4644008" y="2708920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2"/>
            <a:endCxn id="7" idx="0"/>
          </p:cNvCxnSpPr>
          <p:nvPr/>
        </p:nvCxnSpPr>
        <p:spPr>
          <a:xfrm flipH="1">
            <a:off x="4644008" y="2708920"/>
            <a:ext cx="273630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78579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/>
              <a:t>Аккредитация компании и экспертов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3657600" cy="1440160"/>
          </a:xfrm>
        </p:spPr>
        <p:txBody>
          <a:bodyPr numCol="1">
            <a:normAutofit/>
          </a:bodyPr>
          <a:lstStyle/>
          <a:p>
            <a:r>
              <a:rPr lang="ru-RU" dirty="0" smtClean="0"/>
              <a:t>Минтруд России </a:t>
            </a:r>
          </a:p>
          <a:p>
            <a:r>
              <a:rPr lang="en-US" dirty="0" smtClean="0">
                <a:hlinkClick r:id="rId2"/>
              </a:rPr>
              <a:t>http://akot.rosmintrud.ru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99992" y="1556792"/>
            <a:ext cx="3657600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>Национальный орган по аккредитации – </a:t>
            </a:r>
            <a:r>
              <a:rPr lang="ru-RU" dirty="0" err="1" smtClean="0"/>
              <a:t>Росаккредитация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http://fsa.gov.ru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Далее  - Реестры – Аккредитованные лица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Аттестат аккредитации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688907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/>
              <a:t>Область аккредитации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66" y="1600200"/>
            <a:ext cx="735506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/>
              <a:t>Аккредитация Минтруда России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39601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95400"/>
            <a:ext cx="3695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661248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760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Сертификат эксперта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81329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572140"/>
            <a:ext cx="774736" cy="8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721</TotalTime>
  <Words>643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Специальная оценка условий труда. Выбираем бизнес-ориентированного подрядчика.</vt:lpstr>
      <vt:lpstr>Специальная оценка условий труда</vt:lpstr>
      <vt:lpstr>Регулирование специальной оценки условий труда</vt:lpstr>
      <vt:lpstr>Выбор подрядчика</vt:lpstr>
      <vt:lpstr>Аккредитация компании и экспертов</vt:lpstr>
      <vt:lpstr>Аттестат аккредитации</vt:lpstr>
      <vt:lpstr>Область аккредитации</vt:lpstr>
      <vt:lpstr>Аккредитация Минтруда России</vt:lpstr>
      <vt:lpstr>Сертификат эксперта</vt:lpstr>
      <vt:lpstr>Общение с компанией</vt:lpstr>
      <vt:lpstr>Лаборатория</vt:lpstr>
      <vt:lpstr>Образец свидетельства о поверке оборудования</vt:lpstr>
      <vt:lpstr>Заключение договора</vt:lpstr>
      <vt:lpstr>Заключение договора</vt:lpstr>
      <vt:lpstr>Пример калькуляции</vt:lpstr>
      <vt:lpstr>Проведение СОУТ и получение результатов</vt:lpstr>
      <vt:lpstr>Основные факторы на которых экономят компании при проведении СОУТ</vt:lpstr>
      <vt:lpstr>Интервью В.А. Коржа «Новое в правилах СОУТ»</vt:lpstr>
      <vt:lpstr>Письмо ФГБУ «ВНИИ охраны и экономики труда» о стоимости СОУТ</vt:lpstr>
      <vt:lpstr>Нарушение юридическим лицом установленного порядка проведения специальной оценки условий труда на рабочих местах или ее не проведение:</vt:lpstr>
      <vt:lpstr>Дополнительные тарифы страховых взносов в Пенсионный фонд</vt:lpstr>
      <vt:lpstr>ООО «Экспертный центр СОУТ» тел: +7(495)508-20-50, www.esout.ru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экологической безопасности при обращении с опасными отходами I – IV класса опасности</dc:title>
  <dc:creator>User</dc:creator>
  <cp:lastModifiedBy>Leshka</cp:lastModifiedBy>
  <cp:revision>67</cp:revision>
  <dcterms:created xsi:type="dcterms:W3CDTF">2018-05-02T09:58:21Z</dcterms:created>
  <dcterms:modified xsi:type="dcterms:W3CDTF">2019-10-14T07:37:37Z</dcterms:modified>
</cp:coreProperties>
</file>